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7" r:id="rId3"/>
    <p:sldId id="260" r:id="rId4"/>
    <p:sldId id="271" r:id="rId5"/>
    <p:sldId id="276" r:id="rId6"/>
    <p:sldId id="270" r:id="rId7"/>
    <p:sldId id="262" r:id="rId8"/>
    <p:sldId id="261" r:id="rId9"/>
    <p:sldId id="263" r:id="rId10"/>
    <p:sldId id="277" r:id="rId11"/>
    <p:sldId id="279" r:id="rId12"/>
    <p:sldId id="278" r:id="rId13"/>
    <p:sldId id="259" r:id="rId14"/>
    <p:sldId id="280" r:id="rId15"/>
    <p:sldId id="281" r:id="rId16"/>
    <p:sldId id="282" r:id="rId17"/>
    <p:sldId id="265" r:id="rId18"/>
    <p:sldId id="283" r:id="rId19"/>
    <p:sldId id="268"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mons, Thomas W" initials="STW" lastIdx="3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1" autoAdjust="0"/>
    <p:restoredTop sz="94660"/>
  </p:normalViewPr>
  <p:slideViewPr>
    <p:cSldViewPr snapToGrid="0">
      <p:cViewPr varScale="1">
        <p:scale>
          <a:sx n="106" d="100"/>
          <a:sy n="106" d="100"/>
        </p:scale>
        <p:origin x="144"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11T14:39:07.142" idx="28">
    <p:pos x="10" y="10"/>
    <p:text>My game is targetted towards the AAA consoles and Games PC's due to the grafical demands and gameplay. Target Age is 16+ who are into tactical, exploring and  competition.</p:text>
    <p:extLst>
      <p:ext uri="{C676402C-5697-4E1C-873F-D02D1690AC5C}">
        <p15:threadingInfo xmlns:p15="http://schemas.microsoft.com/office/powerpoint/2012/main" timeZoneBias="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11-07T16:14:38.531" idx="24">
    <p:pos x="10" y="10"/>
    <p:text>All major cities and each state is represented with an 3d iconic building/ landmark in the pause menu map view. Certain audio will be used in situations the players encounter such as enemies, intel locations and allies.</p:text>
    <p:extLst>
      <p:ext uri="{C676402C-5697-4E1C-873F-D02D1690AC5C}">
        <p15:threadingInfo xmlns:p15="http://schemas.microsoft.com/office/powerpoint/2012/main" timeZoneBias="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11-11T16:56:11.623" idx="30">
    <p:pos x="10" y="10"/>
    <p:text>Players have the option to buy weapons/ armour to help them complete the game as well as outfits fr there character which may not give them any benifits but personalises trump to there liking</p:text>
    <p:extLst>
      <p:ext uri="{C676402C-5697-4E1C-873F-D02D1690AC5C}">
        <p15:threadingInfo xmlns:p15="http://schemas.microsoft.com/office/powerpoint/2012/main" timeZoneBias="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11-07T16:43:04.763" idx="27">
    <p:pos x="10" y="10"/>
    <p:text>Players will need to interact with different types of doors (open &amp; shut) find different weapons, ammo, armour. Try to avoid traps set by rivals/ enemies or by nature such as pathways falling apart. players can also call in for assistance via a phone which will include the military and secret service squads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07T15:13:38.633" idx="20">
    <p:pos x="10" y="10"/>
    <p:text>The game is set in in 2021 where the player plays as trump and the end of his term in office. America is in civil war (Trump followers vs rivals vs the people). Players choices effect gameplay (good is bad and bad is good). The players goal is to escape America and get into Mexico.</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1-11T14:39:07.142" idx="28">
    <p:pos x="10" y="10"/>
    <p:text>My game is targetted towards the AAA consoles and Games PC's due to the grafical demands and gameplay. Target Age is 16+ who are into tactical, exploring and  competition.</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1-07T15:13:38.633" idx="20">
    <p:pos x="10" y="10"/>
    <p:text>The game is set in in 2021 where the player plays as trump and the end of his term in office. America is in civil war (Trump followers vs rivals vs the people). Players choices effect gameplay (good is bad and bad is good). The players goal is to escape America and get into Mexico.</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11-11T14:39:07.142" idx="28">
    <p:pos x="10" y="10"/>
    <p:text>My game is targetted towards the AAA consoles and Games PC's due to the grafical demands and gameplay. Target Age is 16+ who are into tactical, exploring and  competition.</p:text>
    <p:extLst>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10-29T16:07:06.528" idx="16">
    <p:pos x="10" y="10"/>
    <p:text/>
    <p:extLst>
      <p:ext uri="{C676402C-5697-4E1C-873F-D02D1690AC5C}">
        <p15:threadingInfo xmlns:p15="http://schemas.microsoft.com/office/powerpoint/2012/main" timeZoneBias="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11-07T15:53:57.365" idx="23">
    <p:pos x="10" y="10"/>
    <p:text>My game is aiming at a third person shooter gameplay &amp; when the game is paused a birds eye view of America and the current players location. Secret serviceman can be the players guide/ give reccomenations where to go next.</p:text>
    <p:extLst>
      <p:ext uri="{C676402C-5697-4E1C-873F-D02D1690AC5C}">
        <p15:threadingInfo xmlns:p15="http://schemas.microsoft.com/office/powerpoint/2012/main" timeZoneBias="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11-07T16:43:04.763" idx="27">
    <p:pos x="10" y="10"/>
    <p:text>Players will need to interact with different types of doors (open &amp; shut) find different weapons, ammo, armour. Try to avoid traps set by rivals/ enemies or by nature such as pathways falling apart. players can also call in for assistance via a phone which will include the military and secret service squads</p:text>
    <p:extLst>
      <p:ext uri="{C676402C-5697-4E1C-873F-D02D1690AC5C}">
        <p15:threadingInfo xmlns:p15="http://schemas.microsoft.com/office/powerpoint/2012/main" timeZoneBias="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45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69961751-09E4-4FFE-84B7-667AD67FB8C5}" type="datetimeFigureOut">
              <a:rPr lang="en-GB" smtClean="0"/>
              <a:t>14/01/2020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375092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3904317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71851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694651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20561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3618041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963791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685673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57875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3921677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961751-09E4-4FFE-84B7-667AD67FB8C5}" type="datetimeFigureOut">
              <a:rPr lang="en-GB" smtClean="0"/>
              <a:t>14/01/2020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327987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961751-09E4-4FFE-84B7-667AD67FB8C5}" type="datetimeFigureOut">
              <a:rPr lang="en-GB" smtClean="0"/>
              <a:t>14/01/2020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77793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9961751-09E4-4FFE-84B7-667AD67FB8C5}" type="datetimeFigureOut">
              <a:rPr lang="en-GB" smtClean="0"/>
              <a:t>14/01/2020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2868980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961751-09E4-4FFE-84B7-667AD67FB8C5}" type="datetimeFigureOut">
              <a:rPr lang="en-GB" smtClean="0"/>
              <a:t>14/01/2020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757147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961751-09E4-4FFE-84B7-667AD67FB8C5}" type="datetimeFigureOut">
              <a:rPr lang="en-GB" smtClean="0"/>
              <a:t>14/01/2020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42982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961751-09E4-4FFE-84B7-667AD67FB8C5}" type="datetimeFigureOut">
              <a:rPr lang="en-GB" smtClean="0"/>
              <a:t>14/01/2020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91920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9961751-09E4-4FFE-84B7-667AD67FB8C5}" type="datetimeFigureOut">
              <a:rPr lang="en-GB" smtClean="0"/>
              <a:t>14/01/2020</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D8A17AE-63BE-482E-8540-EE38754508C6}" type="slidenum">
              <a:rPr lang="en-GB" smtClean="0"/>
              <a:t>‹#›</a:t>
            </a:fld>
            <a:endParaRPr lang="en-GB"/>
          </a:p>
        </p:txBody>
      </p:sp>
    </p:spTree>
    <p:extLst>
      <p:ext uri="{BB962C8B-B14F-4D97-AF65-F5344CB8AC3E}">
        <p14:creationId xmlns:p14="http://schemas.microsoft.com/office/powerpoint/2010/main" val="39607881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comments" Target="../comments/comment10.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comments" Target="../comments/comment1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comments" Target="../comments/comment12.xml"/><Relationship Id="rId5" Type="http://schemas.openxmlformats.org/officeDocument/2006/relationships/image" Target="../media/image37.jpeg"/><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wepc.com/news/video-game-statistics/" TargetMode="External"/><Relationship Id="rId2" Type="http://schemas.openxmlformats.org/officeDocument/2006/relationships/hyperlink" Target="https://topnonprofits.com/know-your-target-audience-questions/" TargetMode="External"/><Relationship Id="rId1" Type="http://schemas.openxmlformats.org/officeDocument/2006/relationships/slideLayout" Target="../slideLayouts/slideLayout2.xml"/><Relationship Id="rId4" Type="http://schemas.openxmlformats.org/officeDocument/2006/relationships/comments" Target="../comments/comment18.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comments" Target="../comments/comment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 Id="rId9" Type="http://schemas.openxmlformats.org/officeDocument/2006/relationships/comments" Target="../comments/commen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863753"/>
            <a:ext cx="8817235" cy="2971801"/>
          </a:xfrm>
        </p:spPr>
        <p:txBody>
          <a:bodyPr>
            <a:normAutofit/>
          </a:bodyPr>
          <a:lstStyle/>
          <a:p>
            <a:r>
              <a:rPr lang="en-GB" dirty="0" smtClean="0">
                <a:latin typeface="Arial" panose="020B0604020202020204" pitchFamily="34" charset="0"/>
                <a:cs typeface="Arial" panose="020B0604020202020204" pitchFamily="34" charset="0"/>
              </a:rPr>
              <a:t>C17870 Game design</a:t>
            </a:r>
            <a:r>
              <a:rPr lang="en-GB"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Project </a:t>
            </a:r>
            <a:r>
              <a:rPr lang="en-GB" dirty="0" smtClean="0">
                <a:latin typeface="Arial" panose="020B0604020202020204" pitchFamily="34" charset="0"/>
                <a:cs typeface="Arial" panose="020B0604020202020204" pitchFamily="34" charset="0"/>
              </a:rPr>
              <a:t>Presentation</a:t>
            </a:r>
            <a:r>
              <a:rPr lang="en-GB" dirty="0" smtClean="0">
                <a:latin typeface="Arial" panose="020B0604020202020204" pitchFamily="34" charset="0"/>
                <a:cs typeface="Arial" panose="020B0604020202020204" pitchFamily="34" charset="0"/>
              </a:rPr>
              <a:t/>
            </a:r>
            <a:br>
              <a:rPr lang="en-GB" dirty="0" smtClean="0">
                <a:latin typeface="Arial" panose="020B0604020202020204" pitchFamily="34" charset="0"/>
                <a:cs typeface="Arial" panose="020B0604020202020204" pitchFamily="34" charset="0"/>
              </a:rPr>
            </a:br>
            <a:endParaRPr lang="en-GB"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684211" y="3835554"/>
            <a:ext cx="6400800" cy="1947333"/>
          </a:xfrm>
        </p:spPr>
        <p:txBody>
          <a:bodyPr/>
          <a:lstStyle/>
          <a:p>
            <a:pPr marL="342900" indent="-342900">
              <a:buFont typeface="Wingdings" panose="05000000000000000000" pitchFamily="2" charset="2"/>
              <a:buChar char="Ø"/>
            </a:pPr>
            <a:r>
              <a:rPr lang="en-GB" dirty="0" smtClean="0">
                <a:latin typeface="Times New Roman" panose="02020603050405020304" pitchFamily="18" charset="0"/>
                <a:cs typeface="Times New Roman" panose="02020603050405020304" pitchFamily="18" charset="0"/>
              </a:rPr>
              <a:t>By Thomas Simmons</a:t>
            </a:r>
          </a:p>
          <a:p>
            <a:pPr marL="342900" indent="-342900">
              <a:buFont typeface="Wingdings" panose="05000000000000000000" pitchFamily="2" charset="2"/>
              <a:buChar char="Ø"/>
            </a:pPr>
            <a:r>
              <a:rPr lang="en-GB" dirty="0" smtClean="0">
                <a:latin typeface="Times New Roman" panose="02020603050405020304" pitchFamily="18" charset="0"/>
                <a:cs typeface="Times New Roman" panose="02020603050405020304" pitchFamily="18" charset="0"/>
              </a:rPr>
              <a:t>K1906250</a:t>
            </a:r>
          </a:p>
        </p:txBody>
      </p:sp>
    </p:spTree>
    <p:extLst>
      <p:ext uri="{BB962C8B-B14F-4D97-AF65-F5344CB8AC3E}">
        <p14:creationId xmlns:p14="http://schemas.microsoft.com/office/powerpoint/2010/main" val="31829369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Game Mechanics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754864"/>
            <a:ext cx="8534400" cy="4582562"/>
          </a:xfrm>
        </p:spPr>
        <p:txBody>
          <a:bodyPr/>
          <a:lstStyle/>
          <a:p>
            <a:r>
              <a:rPr lang="en-GB" dirty="0">
                <a:latin typeface="Times New Roman" panose="02020603050405020304" pitchFamily="18" charset="0"/>
                <a:cs typeface="Times New Roman" panose="02020603050405020304" pitchFamily="18" charset="0"/>
              </a:rPr>
              <a:t>Selection of different movements and </a:t>
            </a:r>
            <a:r>
              <a:rPr lang="en-GB" dirty="0" smtClean="0">
                <a:latin typeface="Times New Roman" panose="02020603050405020304" pitchFamily="18" charset="0"/>
                <a:cs typeface="Times New Roman" panose="02020603050405020304" pitchFamily="18" charset="0"/>
              </a:rPr>
              <a:t>actions</a:t>
            </a:r>
          </a:p>
          <a:p>
            <a:r>
              <a:rPr lang="en-GB" dirty="0" smtClean="0">
                <a:latin typeface="Times New Roman" panose="02020603050405020304" pitchFamily="18" charset="0"/>
                <a:cs typeface="Times New Roman" panose="02020603050405020304" pitchFamily="18" charset="0"/>
              </a:rPr>
              <a:t>Character development (ranking up, storytelling)</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A menu screen</a:t>
            </a:r>
          </a:p>
          <a:p>
            <a:r>
              <a:rPr lang="en-GB" dirty="0" smtClean="0">
                <a:latin typeface="Times New Roman" panose="02020603050405020304" pitchFamily="18" charset="0"/>
                <a:cs typeface="Times New Roman" panose="02020603050405020304" pitchFamily="18" charset="0"/>
              </a:rPr>
              <a:t>Players </a:t>
            </a:r>
            <a:r>
              <a:rPr lang="en-GB" dirty="0" smtClean="0">
                <a:latin typeface="Times New Roman" panose="02020603050405020304" pitchFamily="18" charset="0"/>
                <a:cs typeface="Times New Roman" panose="02020603050405020304" pitchFamily="18" charset="0"/>
              </a:rPr>
              <a:t>interact with </a:t>
            </a:r>
            <a:r>
              <a:rPr lang="en-GB" dirty="0" smtClean="0">
                <a:latin typeface="Times New Roman" panose="02020603050405020304" pitchFamily="18" charset="0"/>
                <a:cs typeface="Times New Roman" panose="02020603050405020304" pitchFamily="18" charset="0"/>
              </a:rPr>
              <a:t>objects</a:t>
            </a:r>
          </a:p>
          <a:p>
            <a:r>
              <a:rPr lang="en-GB" dirty="0" smtClean="0">
                <a:latin typeface="Times New Roman" panose="02020603050405020304" pitchFamily="18" charset="0"/>
                <a:cs typeface="Times New Roman" panose="02020603050405020304" pitchFamily="18" charset="0"/>
              </a:rPr>
              <a:t>Area control/ influence (states and cities)</a:t>
            </a:r>
            <a:endParaRPr lang="en-GB" dirty="0" smtClean="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Discovery </a:t>
            </a:r>
            <a:r>
              <a:rPr lang="en-GB" dirty="0">
                <a:latin typeface="Times New Roman" panose="02020603050405020304" pitchFamily="18" charset="0"/>
                <a:cs typeface="Times New Roman" panose="02020603050405020304" pitchFamily="18" charset="0"/>
              </a:rPr>
              <a:t>(</a:t>
            </a:r>
            <a:r>
              <a:rPr lang="en-GB" dirty="0" smtClean="0">
                <a:latin typeface="Times New Roman" panose="02020603050405020304" pitchFamily="18" charset="0"/>
                <a:cs typeface="Times New Roman" panose="02020603050405020304" pitchFamily="18" charset="0"/>
              </a:rPr>
              <a:t>weapons and armour)</a:t>
            </a:r>
            <a:endParaRPr lang="en-GB" dirty="0" smtClean="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Encounters (traps</a:t>
            </a:r>
            <a:r>
              <a:rPr lang="en-GB" dirty="0" smtClean="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human and natural hazards </a:t>
            </a:r>
            <a:r>
              <a:rPr lang="en-GB" dirty="0" smtClean="0">
                <a:latin typeface="Times New Roman" panose="02020603050405020304" pitchFamily="18" charset="0"/>
                <a:cs typeface="Times New Roman" panose="02020603050405020304" pitchFamily="18" charset="0"/>
              </a:rPr>
              <a:t>Asset deployments)</a:t>
            </a:r>
          </a:p>
          <a:p>
            <a:r>
              <a:rPr lang="en-GB" dirty="0" smtClean="0">
                <a:latin typeface="Times New Roman" panose="02020603050405020304" pitchFamily="18" charset="0"/>
                <a:cs typeface="Times New Roman" panose="02020603050405020304" pitchFamily="18" charset="0"/>
              </a:rPr>
              <a:t>Dialog from characters (PC’s and non PC’s)</a:t>
            </a:r>
          </a:p>
          <a:p>
            <a:r>
              <a:rPr lang="en-GB" dirty="0" smtClean="0">
                <a:latin typeface="Times New Roman" panose="02020603050405020304" pitchFamily="18" charset="0"/>
                <a:cs typeface="Times New Roman" panose="02020603050405020304" pitchFamily="18" charset="0"/>
              </a:rPr>
              <a:t>Trading goods (weapons, resources)</a:t>
            </a:r>
            <a:endParaRPr lang="en-GB"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00462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Game Map</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007310"/>
            <a:ext cx="8534400" cy="3615267"/>
          </a:xfrm>
        </p:spPr>
        <p:txBody>
          <a:bodyPr/>
          <a:lstStyle/>
          <a:p>
            <a:r>
              <a:rPr lang="en-GB" dirty="0" smtClean="0">
                <a:latin typeface="Times New Roman" panose="02020603050405020304" pitchFamily="18" charset="0"/>
                <a:cs typeface="Times New Roman" panose="02020603050405020304" pitchFamily="18" charset="0"/>
              </a:rPr>
              <a:t>Game world is America and Mexico</a:t>
            </a:r>
          </a:p>
          <a:p>
            <a:r>
              <a:rPr lang="en-GB" dirty="0" smtClean="0">
                <a:latin typeface="Times New Roman" panose="02020603050405020304" pitchFamily="18" charset="0"/>
                <a:cs typeface="Times New Roman" panose="02020603050405020304" pitchFamily="18" charset="0"/>
              </a:rPr>
              <a:t>Smaller states have less missions</a:t>
            </a:r>
          </a:p>
          <a:p>
            <a:r>
              <a:rPr lang="en-GB" dirty="0" smtClean="0">
                <a:latin typeface="Times New Roman" panose="02020603050405020304" pitchFamily="18" charset="0"/>
                <a:cs typeface="Times New Roman" panose="02020603050405020304" pitchFamily="18" charset="0"/>
              </a:rPr>
              <a:t>Bigger states are split in sections</a:t>
            </a:r>
          </a:p>
          <a:p>
            <a:r>
              <a:rPr lang="en-GB" dirty="0" smtClean="0">
                <a:latin typeface="Times New Roman" panose="02020603050405020304" pitchFamily="18" charset="0"/>
                <a:cs typeface="Times New Roman" panose="02020603050405020304" pitchFamily="18" charset="0"/>
              </a:rPr>
              <a:t>Character starting points</a:t>
            </a:r>
          </a:p>
          <a:p>
            <a:r>
              <a:rPr lang="en-GB" dirty="0" smtClean="0">
                <a:latin typeface="Times New Roman" panose="02020603050405020304" pitchFamily="18" charset="0"/>
                <a:cs typeface="Times New Roman" panose="02020603050405020304" pitchFamily="18" charset="0"/>
              </a:rPr>
              <a:t>Mexico cant be </a:t>
            </a:r>
            <a:r>
              <a:rPr lang="en-GB" dirty="0" smtClean="0">
                <a:latin typeface="Times New Roman" panose="02020603050405020304" pitchFamily="18" charset="0"/>
                <a:cs typeface="Times New Roman" panose="02020603050405020304" pitchFamily="18" charset="0"/>
              </a:rPr>
              <a:t>captured</a:t>
            </a:r>
          </a:p>
          <a:p>
            <a:r>
              <a:rPr lang="en-GB" dirty="0" smtClean="0">
                <a:latin typeface="Times New Roman" panose="02020603050405020304" pitchFamily="18" charset="0"/>
                <a:cs typeface="Times New Roman" panose="02020603050405020304" pitchFamily="18" charset="0"/>
              </a:rPr>
              <a:t>Influence system</a:t>
            </a:r>
            <a:endParaRPr lang="en-GB"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9325" y="479821"/>
            <a:ext cx="5831865" cy="3561445"/>
          </a:xfrm>
          <a:prstGeom prst="rect">
            <a:avLst/>
          </a:prstGeom>
        </p:spPr>
      </p:pic>
      <p:pic>
        <p:nvPicPr>
          <p:cNvPr id="5" name="Picture 4"/>
          <p:cNvPicPr>
            <a:picLocks noChangeAspect="1"/>
          </p:cNvPicPr>
          <p:nvPr/>
        </p:nvPicPr>
        <p:blipFill>
          <a:blip r:embed="rId3"/>
          <a:stretch>
            <a:fillRect/>
          </a:stretch>
        </p:blipFill>
        <p:spPr>
          <a:xfrm>
            <a:off x="6029325" y="4154249"/>
            <a:ext cx="2638425" cy="2596875"/>
          </a:xfrm>
          <a:prstGeom prst="rect">
            <a:avLst/>
          </a:prstGeom>
        </p:spPr>
      </p:pic>
      <p:pic>
        <p:nvPicPr>
          <p:cNvPr id="6" name="Picture 5"/>
          <p:cNvPicPr>
            <a:picLocks noChangeAspect="1"/>
          </p:cNvPicPr>
          <p:nvPr/>
        </p:nvPicPr>
        <p:blipFill>
          <a:blip r:embed="rId4"/>
          <a:stretch>
            <a:fillRect/>
          </a:stretch>
        </p:blipFill>
        <p:spPr>
          <a:xfrm>
            <a:off x="8867775" y="4153012"/>
            <a:ext cx="2802792" cy="2598112"/>
          </a:xfrm>
          <a:prstGeom prst="rect">
            <a:avLst/>
          </a:prstGeom>
        </p:spPr>
      </p:pic>
    </p:spTree>
    <p:extLst>
      <p:ext uri="{BB962C8B-B14F-4D97-AF65-F5344CB8AC3E}">
        <p14:creationId xmlns:p14="http://schemas.microsoft.com/office/powerpoint/2010/main" val="916513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Game Icons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007310"/>
            <a:ext cx="8534400" cy="3615267"/>
          </a:xfrm>
        </p:spPr>
        <p:txBody>
          <a:bodyPr/>
          <a:lstStyle/>
          <a:p>
            <a:r>
              <a:rPr lang="en-GB" dirty="0" smtClean="0">
                <a:latin typeface="Times New Roman" panose="02020603050405020304" pitchFamily="18" charset="0"/>
                <a:cs typeface="Times New Roman" panose="02020603050405020304" pitchFamily="18" charset="0"/>
              </a:rPr>
              <a:t>Main and side missions are stars</a:t>
            </a:r>
          </a:p>
          <a:p>
            <a:r>
              <a:rPr lang="en-GB" dirty="0" smtClean="0">
                <a:latin typeface="Times New Roman" panose="02020603050405020304" pitchFamily="18" charset="0"/>
                <a:cs typeface="Times New Roman" panose="02020603050405020304" pitchFamily="18" charset="0"/>
              </a:rPr>
              <a:t>Discovery, interception, looting &amp; propaganda</a:t>
            </a:r>
          </a:p>
          <a:p>
            <a:r>
              <a:rPr lang="en-GB" dirty="0" smtClean="0">
                <a:latin typeface="Times New Roman" panose="02020603050405020304" pitchFamily="18" charset="0"/>
                <a:cs typeface="Times New Roman" panose="02020603050405020304" pitchFamily="18" charset="0"/>
              </a:rPr>
              <a:t>Character mission variance</a:t>
            </a:r>
          </a:p>
          <a:p>
            <a:r>
              <a:rPr lang="en-GB" dirty="0" smtClean="0">
                <a:latin typeface="Times New Roman" panose="02020603050405020304" pitchFamily="18" charset="0"/>
                <a:cs typeface="Times New Roman" panose="02020603050405020304" pitchFamily="18" charset="0"/>
              </a:rPr>
              <a:t>Character specific missions and activities</a:t>
            </a:r>
          </a:p>
          <a:p>
            <a:r>
              <a:rPr lang="en-GB" dirty="0" smtClean="0">
                <a:latin typeface="Times New Roman" panose="02020603050405020304" pitchFamily="18" charset="0"/>
                <a:cs typeface="Times New Roman" panose="02020603050405020304" pitchFamily="18" charset="0"/>
              </a:rPr>
              <a:t>Areas of interest</a:t>
            </a:r>
          </a:p>
          <a:p>
            <a:r>
              <a:rPr lang="en-GB" dirty="0" smtClean="0">
                <a:latin typeface="Times New Roman" panose="02020603050405020304" pitchFamily="18" charset="0"/>
                <a:cs typeface="Times New Roman" panose="02020603050405020304" pitchFamily="18" charset="0"/>
              </a:rPr>
              <a:t>Rewards</a:t>
            </a:r>
          </a:p>
          <a:p>
            <a:endParaRPr lang="en-GB" dirty="0" smtClean="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3479" y="690333"/>
            <a:ext cx="2830247" cy="283024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900" y="788168"/>
            <a:ext cx="2634579" cy="263457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4738" y="3514377"/>
            <a:ext cx="2624259" cy="262425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7697" y="3316248"/>
            <a:ext cx="3026721" cy="3026721"/>
          </a:xfrm>
          <a:prstGeom prst="rect">
            <a:avLst/>
          </a:prstGeom>
        </p:spPr>
      </p:pic>
    </p:spTree>
    <p:extLst>
      <p:ext uri="{BB962C8B-B14F-4D97-AF65-F5344CB8AC3E}">
        <p14:creationId xmlns:p14="http://schemas.microsoft.com/office/powerpoint/2010/main" val="29553698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578618"/>
            <a:ext cx="8534400" cy="1507067"/>
          </a:xfrm>
        </p:spPr>
        <p:txBody>
          <a:bodyPr/>
          <a:lstStyle/>
          <a:p>
            <a:r>
              <a:rPr lang="en-GB" dirty="0" smtClean="0">
                <a:latin typeface="Arial" panose="020B0604020202020204" pitchFamily="34" charset="0"/>
                <a:cs typeface="Arial" panose="020B0604020202020204" pitchFamily="34" charset="0"/>
              </a:rPr>
              <a:t>Game Locations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223268"/>
            <a:ext cx="8175596" cy="3615267"/>
          </a:xfrm>
        </p:spPr>
        <p:txBody>
          <a:bodyPr>
            <a:normAutofit/>
          </a:bodyPr>
          <a:lstStyle/>
          <a:p>
            <a:endParaRPr lang="en-GB" dirty="0" smtClean="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Iconic buildings/ structures represented</a:t>
            </a:r>
          </a:p>
          <a:p>
            <a:r>
              <a:rPr lang="en-GB" dirty="0">
                <a:latin typeface="Times New Roman" panose="02020603050405020304" pitchFamily="18" charset="0"/>
                <a:cs typeface="Times New Roman" panose="02020603050405020304" pitchFamily="18" charset="0"/>
              </a:rPr>
              <a:t>D</a:t>
            </a:r>
            <a:r>
              <a:rPr lang="en-GB" dirty="0" smtClean="0">
                <a:latin typeface="Times New Roman" panose="02020603050405020304" pitchFamily="18" charset="0"/>
                <a:cs typeface="Times New Roman" panose="02020603050405020304" pitchFamily="18" charset="0"/>
              </a:rPr>
              <a:t>ifficulty level and rewards</a:t>
            </a:r>
          </a:p>
          <a:p>
            <a:r>
              <a:rPr lang="en-GB" dirty="0" smtClean="0">
                <a:latin typeface="Times New Roman" panose="02020603050405020304" pitchFamily="18" charset="0"/>
                <a:cs typeface="Times New Roman" panose="02020603050405020304" pitchFamily="18" charset="0"/>
              </a:rPr>
              <a:t>Find intel of real world articles/ news stories</a:t>
            </a:r>
          </a:p>
          <a:p>
            <a:r>
              <a:rPr lang="en-GB" dirty="0" smtClean="0">
                <a:latin typeface="Times New Roman" panose="02020603050405020304" pitchFamily="18" charset="0"/>
                <a:cs typeface="Times New Roman" panose="02020603050405020304" pitchFamily="18" charset="0"/>
              </a:rPr>
              <a:t>Extra boosts and buffs</a:t>
            </a:r>
          </a:p>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a:p>
            <a:endParaRPr lang="en-GB" dirty="0" smtClean="0"/>
          </a:p>
          <a:p>
            <a:endParaRPr lang="en-GB" dirty="0" smtClean="0"/>
          </a:p>
          <a:p>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314" r="11070"/>
          <a:stretch/>
        </p:blipFill>
        <p:spPr>
          <a:xfrm>
            <a:off x="6934200" y="1079942"/>
            <a:ext cx="2849880" cy="201148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1240" y="485485"/>
            <a:ext cx="2133600" cy="320040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1073" t="6299" r="22067"/>
          <a:stretch/>
        </p:blipFill>
        <p:spPr>
          <a:xfrm>
            <a:off x="9898380" y="3840479"/>
            <a:ext cx="2179320" cy="239429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5241" y="3229011"/>
            <a:ext cx="3178839" cy="2197919"/>
          </a:xfrm>
          <a:prstGeom prst="rect">
            <a:avLst/>
          </a:prstGeom>
        </p:spPr>
      </p:pic>
    </p:spTree>
    <p:extLst>
      <p:ext uri="{BB962C8B-B14F-4D97-AF65-F5344CB8AC3E}">
        <p14:creationId xmlns:p14="http://schemas.microsoft.com/office/powerpoint/2010/main" val="4566558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Game </a:t>
            </a:r>
            <a:r>
              <a:rPr lang="en-GB" dirty="0" smtClean="0">
                <a:latin typeface="Arial" panose="020B0604020202020204" pitchFamily="34" charset="0"/>
                <a:cs typeface="Arial" panose="020B0604020202020204" pitchFamily="34" charset="0"/>
              </a:rPr>
              <a:t>Audio &amp; speech</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295235"/>
            <a:ext cx="8534400" cy="3615267"/>
          </a:xfrm>
        </p:spPr>
        <p:txBody>
          <a:bodyPr/>
          <a:lstStyle/>
          <a:p>
            <a:r>
              <a:rPr lang="en-GB" dirty="0" smtClean="0">
                <a:latin typeface="Times New Roman" panose="02020603050405020304" pitchFamily="18" charset="0"/>
                <a:cs typeface="Times New Roman" panose="02020603050405020304" pitchFamily="18" charset="0"/>
              </a:rPr>
              <a:t>Character speech varies on the situation at hand</a:t>
            </a:r>
          </a:p>
          <a:p>
            <a:r>
              <a:rPr lang="en-GB" dirty="0" smtClean="0">
                <a:latin typeface="Times New Roman" panose="02020603050405020304" pitchFamily="18" charset="0"/>
                <a:cs typeface="Times New Roman" panose="02020603050405020304" pitchFamily="18" charset="0"/>
              </a:rPr>
              <a:t>C</a:t>
            </a:r>
            <a:r>
              <a:rPr lang="en-GB" dirty="0" smtClean="0">
                <a:latin typeface="Times New Roman" panose="02020603050405020304" pitchFamily="18" charset="0"/>
                <a:cs typeface="Times New Roman" panose="02020603050405020304" pitchFamily="18" charset="0"/>
              </a:rPr>
              <a:t>haracter exclusive</a:t>
            </a:r>
          </a:p>
          <a:p>
            <a:r>
              <a:rPr lang="en-GB" dirty="0" smtClean="0">
                <a:latin typeface="Times New Roman" panose="02020603050405020304" pitchFamily="18" charset="0"/>
                <a:cs typeface="Times New Roman" panose="02020603050405020304" pitchFamily="18" charset="0"/>
              </a:rPr>
              <a:t>Mission soundtracks</a:t>
            </a:r>
          </a:p>
          <a:p>
            <a:r>
              <a:rPr lang="en-GB" dirty="0" smtClean="0">
                <a:latin typeface="Times New Roman" panose="02020603050405020304" pitchFamily="18" charset="0"/>
                <a:cs typeface="Times New Roman" panose="02020603050405020304" pitchFamily="18" charset="0"/>
              </a:rPr>
              <a:t>Menu soundtracks</a:t>
            </a:r>
          </a:p>
          <a:p>
            <a:r>
              <a:rPr lang="en-GB" dirty="0" smtClean="0">
                <a:latin typeface="Times New Roman" panose="02020603050405020304" pitchFamily="18" charset="0"/>
                <a:cs typeface="Times New Roman" panose="02020603050405020304" pitchFamily="18" charset="0"/>
              </a:rPr>
              <a:t>Collectable guiding</a:t>
            </a:r>
          </a:p>
          <a:p>
            <a:r>
              <a:rPr lang="en-GB" dirty="0" smtClean="0">
                <a:latin typeface="Times New Roman" panose="02020603050405020304" pitchFamily="18" charset="0"/>
                <a:cs typeface="Times New Roman" panose="02020603050405020304" pitchFamily="18" charset="0"/>
              </a:rPr>
              <a:t>Environmental soundtracks</a:t>
            </a:r>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24611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Game Experience</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007310"/>
            <a:ext cx="8534400" cy="3615267"/>
          </a:xfrm>
        </p:spPr>
        <p:txBody>
          <a:bodyPr/>
          <a:lstStyle/>
          <a:p>
            <a:r>
              <a:rPr lang="en-GB" dirty="0" smtClean="0">
                <a:latin typeface="Times New Roman" panose="02020603050405020304" pitchFamily="18" charset="0"/>
                <a:cs typeface="Times New Roman" panose="02020603050405020304" pitchFamily="18" charset="0"/>
              </a:rPr>
              <a:t>Players will feel sadness towards America and the state its in</a:t>
            </a:r>
          </a:p>
          <a:p>
            <a:r>
              <a:rPr lang="en-GB" dirty="0" smtClean="0">
                <a:latin typeface="Times New Roman" panose="02020603050405020304" pitchFamily="18" charset="0"/>
                <a:cs typeface="Times New Roman" panose="02020603050405020304" pitchFamily="18" charset="0"/>
              </a:rPr>
              <a:t>Destruction, no hope, frustration</a:t>
            </a:r>
          </a:p>
          <a:p>
            <a:r>
              <a:rPr lang="en-GB" dirty="0" smtClean="0">
                <a:latin typeface="Times New Roman" panose="02020603050405020304" pitchFamily="18" charset="0"/>
                <a:cs typeface="Times New Roman" panose="02020603050405020304" pitchFamily="18" charset="0"/>
              </a:rPr>
              <a:t>Signs of overgrown vegetation </a:t>
            </a:r>
          </a:p>
          <a:p>
            <a:r>
              <a:rPr lang="en-GB" dirty="0" smtClean="0">
                <a:latin typeface="Times New Roman" panose="02020603050405020304" pitchFamily="18" charset="0"/>
                <a:cs typeface="Times New Roman" panose="02020603050405020304" pitchFamily="18" charset="0"/>
              </a:rPr>
              <a:t>Fun/ laugh towards characters being </a:t>
            </a:r>
            <a:r>
              <a:rPr lang="en-GB" dirty="0" smtClean="0">
                <a:latin typeface="Times New Roman" panose="02020603050405020304" pitchFamily="18" charset="0"/>
                <a:cs typeface="Times New Roman" panose="02020603050405020304" pitchFamily="18" charset="0"/>
              </a:rPr>
              <a:t>used</a:t>
            </a:r>
          </a:p>
          <a:p>
            <a:r>
              <a:rPr lang="en-GB" dirty="0" smtClean="0">
                <a:latin typeface="Times New Roman" panose="02020603050405020304" pitchFamily="18" charset="0"/>
                <a:cs typeface="Times New Roman" panose="02020603050405020304" pitchFamily="18" charset="0"/>
              </a:rPr>
              <a:t>Player choice</a:t>
            </a:r>
          </a:p>
          <a:p>
            <a:r>
              <a:rPr lang="en-GB" dirty="0" smtClean="0">
                <a:latin typeface="Times New Roman" panose="02020603050405020304" pitchFamily="18" charset="0"/>
                <a:cs typeface="Times New Roman" panose="02020603050405020304" pitchFamily="18" charset="0"/>
              </a:rPr>
              <a:t>Hope, revenge or escape depending on character selection</a:t>
            </a:r>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722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Game Assets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007310"/>
            <a:ext cx="8534400" cy="3615267"/>
          </a:xfrm>
        </p:spPr>
        <p:txBody>
          <a:bodyPr/>
          <a:lstStyle/>
          <a:p>
            <a:r>
              <a:rPr lang="en-GB" dirty="0" smtClean="0">
                <a:latin typeface="Times New Roman" panose="02020603050405020304" pitchFamily="18" charset="0"/>
                <a:cs typeface="Times New Roman" panose="02020603050405020304" pitchFamily="18" charset="0"/>
              </a:rPr>
              <a:t>Use </a:t>
            </a:r>
            <a:r>
              <a:rPr lang="en-GB" dirty="0" err="1" smtClean="0">
                <a:latin typeface="Times New Roman" panose="02020603050405020304" pitchFamily="18" charset="0"/>
                <a:cs typeface="Times New Roman" panose="02020603050405020304" pitchFamily="18" charset="0"/>
              </a:rPr>
              <a:t>sketchfab</a:t>
            </a:r>
            <a:r>
              <a:rPr lang="en-GB" dirty="0" smtClean="0">
                <a:latin typeface="Times New Roman" panose="02020603050405020304" pitchFamily="18" charset="0"/>
                <a:cs typeface="Times New Roman" panose="02020603050405020304" pitchFamily="18" charset="0"/>
              </a:rPr>
              <a:t> to showcase models </a:t>
            </a:r>
          </a:p>
        </p:txBody>
      </p:sp>
    </p:spTree>
    <p:extLst>
      <p:ext uri="{BB962C8B-B14F-4D97-AF65-F5344CB8AC3E}">
        <p14:creationId xmlns:p14="http://schemas.microsoft.com/office/powerpoint/2010/main" val="1215428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In Game Purchases &amp; DLC</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912944"/>
            <a:ext cx="8534400" cy="3615267"/>
          </a:xfrm>
        </p:spPr>
        <p:txBody>
          <a:bodyPr/>
          <a:lstStyle/>
          <a:p>
            <a:r>
              <a:rPr lang="en-GB" dirty="0" smtClean="0">
                <a:latin typeface="Times New Roman" panose="02020603050405020304" pitchFamily="18" charset="0"/>
                <a:cs typeface="Times New Roman" panose="02020603050405020304" pitchFamily="18" charset="0"/>
              </a:rPr>
              <a:t>Purchases of different armours/ bullet proof vests</a:t>
            </a:r>
          </a:p>
          <a:p>
            <a:r>
              <a:rPr lang="en-GB" dirty="0" smtClean="0">
                <a:latin typeface="Times New Roman" panose="02020603050405020304" pitchFamily="18" charset="0"/>
                <a:cs typeface="Times New Roman" panose="02020603050405020304" pitchFamily="18" charset="0"/>
              </a:rPr>
              <a:t>Outfits for characters </a:t>
            </a:r>
          </a:p>
          <a:p>
            <a:r>
              <a:rPr lang="en-GB" dirty="0" smtClean="0">
                <a:latin typeface="Times New Roman" panose="02020603050405020304" pitchFamily="18" charset="0"/>
                <a:cs typeface="Times New Roman" panose="02020603050405020304" pitchFamily="18" charset="0"/>
              </a:rPr>
              <a:t>Purchased allies such as mercenaries/ secret servicemen</a:t>
            </a:r>
          </a:p>
          <a:p>
            <a:r>
              <a:rPr lang="en-GB" dirty="0" smtClean="0">
                <a:latin typeface="Times New Roman" panose="02020603050405020304" pitchFamily="18" charset="0"/>
                <a:cs typeface="Times New Roman" panose="02020603050405020304" pitchFamily="18" charset="0"/>
              </a:rPr>
              <a:t>Loyalists/ Trump enthusiasts </a:t>
            </a:r>
          </a:p>
          <a:p>
            <a:r>
              <a:rPr lang="en-GB" dirty="0" smtClean="0">
                <a:latin typeface="Times New Roman" panose="02020603050405020304" pitchFamily="18" charset="0"/>
                <a:cs typeface="Times New Roman" panose="02020603050405020304" pitchFamily="18" charset="0"/>
              </a:rPr>
              <a:t>Seasonal Customisations</a:t>
            </a:r>
          </a:p>
          <a:p>
            <a:r>
              <a:rPr lang="en-GB" dirty="0" smtClean="0">
                <a:latin typeface="Times New Roman" panose="02020603050405020304" pitchFamily="18" charset="0"/>
                <a:cs typeface="Times New Roman" panose="02020603050405020304" pitchFamily="18" charset="0"/>
              </a:rPr>
              <a:t>Countrywide issues such as </a:t>
            </a:r>
            <a:r>
              <a:rPr lang="en-GB" dirty="0" err="1" smtClean="0">
                <a:latin typeface="Times New Roman" panose="02020603050405020304" pitchFamily="18" charset="0"/>
                <a:cs typeface="Times New Roman" panose="02020603050405020304" pitchFamily="18" charset="0"/>
              </a:rPr>
              <a:t>Brexit</a:t>
            </a:r>
            <a:r>
              <a:rPr lang="en-GB" dirty="0" smtClean="0">
                <a:latin typeface="Times New Roman" panose="02020603050405020304" pitchFamily="18" charset="0"/>
                <a:cs typeface="Times New Roman" panose="02020603050405020304" pitchFamily="18" charset="0"/>
              </a:rPr>
              <a:t> </a:t>
            </a:r>
          </a:p>
          <a:p>
            <a:endParaRPr lang="en-GB" dirty="0"/>
          </a:p>
        </p:txBody>
      </p:sp>
    </p:spTree>
    <p:extLst>
      <p:ext uri="{BB962C8B-B14F-4D97-AF65-F5344CB8AC3E}">
        <p14:creationId xmlns:p14="http://schemas.microsoft.com/office/powerpoint/2010/main" val="15784875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Future Development</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007310"/>
            <a:ext cx="8534400" cy="3615267"/>
          </a:xfrm>
        </p:spPr>
        <p:txBody>
          <a:bodyPr/>
          <a:lstStyle/>
          <a:p>
            <a:r>
              <a:rPr lang="en-GB" dirty="0" smtClean="0">
                <a:latin typeface="Times New Roman" panose="02020603050405020304" pitchFamily="18" charset="0"/>
                <a:cs typeface="Times New Roman" panose="02020603050405020304" pitchFamily="18" charset="0"/>
              </a:rPr>
              <a:t>Explain what you’re going to do for the deadline and afterwards</a:t>
            </a:r>
          </a:p>
        </p:txBody>
      </p:sp>
    </p:spTree>
    <p:extLst>
      <p:ext uri="{BB962C8B-B14F-4D97-AF65-F5344CB8AC3E}">
        <p14:creationId xmlns:p14="http://schemas.microsoft.com/office/powerpoint/2010/main" val="21566357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References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981200"/>
            <a:ext cx="8534400" cy="3641377"/>
          </a:xfrm>
        </p:spPr>
        <p:txBody>
          <a:bodyPr>
            <a:normAutofit/>
          </a:bodyPr>
          <a:lstStyle/>
          <a:p>
            <a:r>
              <a:rPr lang="en-GB" sz="1800" dirty="0">
                <a:latin typeface="Times New Roman" panose="02020603050405020304" pitchFamily="18" charset="0"/>
                <a:cs typeface="Times New Roman" panose="02020603050405020304" pitchFamily="18" charset="0"/>
              </a:rPr>
              <a:t>Van </a:t>
            </a:r>
            <a:r>
              <a:rPr lang="en-GB" sz="1800" dirty="0" err="1">
                <a:latin typeface="Times New Roman" panose="02020603050405020304" pitchFamily="18" charset="0"/>
                <a:cs typeface="Times New Roman" panose="02020603050405020304" pitchFamily="18" charset="0"/>
              </a:rPr>
              <a:t>Korlaar</a:t>
            </a:r>
            <a:r>
              <a:rPr lang="en-GB" sz="1800" dirty="0">
                <a:latin typeface="Times New Roman" panose="02020603050405020304" pitchFamily="18" charset="0"/>
                <a:cs typeface="Times New Roman" panose="02020603050405020304" pitchFamily="18" charset="0"/>
              </a:rPr>
              <a:t>, C. (2012). </a:t>
            </a:r>
            <a:r>
              <a:rPr lang="en-GB" sz="1800" i="1" dirty="0">
                <a:latin typeface="Times New Roman" panose="02020603050405020304" pitchFamily="18" charset="0"/>
                <a:cs typeface="Times New Roman" panose="02020603050405020304" pitchFamily="18" charset="0"/>
              </a:rPr>
              <a:t>Know your target audience: 10 questions to ask</a:t>
            </a:r>
            <a:r>
              <a:rPr lang="en-GB" sz="1800" dirty="0">
                <a:latin typeface="Times New Roman" panose="02020603050405020304" pitchFamily="18" charset="0"/>
                <a:cs typeface="Times New Roman" panose="02020603050405020304" pitchFamily="18" charset="0"/>
              </a:rPr>
              <a:t>. [online] Topnonprofits.com. Available at: </a:t>
            </a:r>
            <a:r>
              <a:rPr lang="en-GB" sz="1800" dirty="0">
                <a:latin typeface="Times New Roman" panose="02020603050405020304" pitchFamily="18" charset="0"/>
                <a:cs typeface="Times New Roman" panose="02020603050405020304" pitchFamily="18" charset="0"/>
                <a:hlinkClick r:id="rId2"/>
              </a:rPr>
              <a:t>https://topnonprofits.com/know-your-target-audience-questions</a:t>
            </a:r>
            <a:r>
              <a:rPr lang="en-GB" sz="1800" dirty="0" smtClean="0">
                <a:latin typeface="Times New Roman" panose="02020603050405020304" pitchFamily="18" charset="0"/>
                <a:cs typeface="Times New Roman" panose="02020603050405020304" pitchFamily="18" charset="0"/>
                <a:hlinkClick r:id="rId2"/>
              </a:rPr>
              <a:t>/</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Accessed 13 Jan. 2020</a:t>
            </a:r>
            <a:r>
              <a:rPr lang="en-GB" sz="1800" dirty="0" smtClean="0">
                <a:latin typeface="Times New Roman" panose="02020603050405020304" pitchFamily="18" charset="0"/>
                <a:cs typeface="Times New Roman" panose="02020603050405020304" pitchFamily="18" charset="0"/>
              </a:rPr>
              <a:t>].</a:t>
            </a:r>
          </a:p>
          <a:p>
            <a:r>
              <a:rPr lang="en-GB" sz="1800" dirty="0" err="1" smtClean="0">
                <a:latin typeface="Times New Roman" panose="02020603050405020304" pitchFamily="18" charset="0"/>
                <a:cs typeface="Times New Roman" panose="02020603050405020304" pitchFamily="18" charset="0"/>
              </a:rPr>
              <a:t>Newzoo</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(2019). </a:t>
            </a:r>
            <a:r>
              <a:rPr lang="en-GB" sz="1800" i="1" dirty="0">
                <a:latin typeface="Times New Roman" panose="02020603050405020304" pitchFamily="18" charset="0"/>
                <a:cs typeface="Times New Roman" panose="02020603050405020304" pitchFamily="18" charset="0"/>
              </a:rPr>
              <a:t>2018 Video Game Industry Statistics, Trends &amp; Data - The Ultimate List</a:t>
            </a:r>
            <a:r>
              <a:rPr lang="en-GB" sz="1800" dirty="0">
                <a:latin typeface="Times New Roman" panose="02020603050405020304" pitchFamily="18" charset="0"/>
                <a:cs typeface="Times New Roman" panose="02020603050405020304" pitchFamily="18" charset="0"/>
              </a:rPr>
              <a:t>. [online] Available at: </a:t>
            </a:r>
            <a:r>
              <a:rPr lang="en-GB" sz="1800" dirty="0">
                <a:latin typeface="Times New Roman" panose="02020603050405020304" pitchFamily="18" charset="0"/>
                <a:cs typeface="Times New Roman" panose="02020603050405020304" pitchFamily="18" charset="0"/>
                <a:hlinkClick r:id="rId3"/>
              </a:rPr>
              <a:t>https://www.wepc.com/news/video-game-statistics</a:t>
            </a:r>
            <a:r>
              <a:rPr lang="en-GB" sz="1800" dirty="0" smtClean="0">
                <a:latin typeface="Times New Roman" panose="02020603050405020304" pitchFamily="18" charset="0"/>
                <a:cs typeface="Times New Roman" panose="02020603050405020304" pitchFamily="18" charset="0"/>
                <a:hlinkClick r:id="rId3"/>
              </a:rPr>
              <a:t>/</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[Accessed 13 Jan. 2020].</a:t>
            </a:r>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3606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216" y="841279"/>
            <a:ext cx="8534400" cy="1507067"/>
          </a:xfrm>
        </p:spPr>
        <p:txBody>
          <a:bodyPr/>
          <a:lstStyle/>
          <a:p>
            <a:r>
              <a:rPr lang="en-GB" dirty="0" smtClean="0">
                <a:latin typeface="Arial" panose="020B0604020202020204" pitchFamily="34" charset="0"/>
                <a:cs typeface="Arial" panose="020B0604020202020204" pitchFamily="34" charset="0"/>
              </a:rPr>
              <a:t>Land of the free 2021</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17216" y="1932709"/>
            <a:ext cx="8534400" cy="3615267"/>
          </a:xfrm>
        </p:spPr>
        <p:txBody>
          <a:bodyPr/>
          <a:lstStyle/>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Very recognisable characters</a:t>
            </a:r>
          </a:p>
          <a:p>
            <a:r>
              <a:rPr lang="en-GB" dirty="0">
                <a:latin typeface="Times New Roman" panose="02020603050405020304" pitchFamily="18" charset="0"/>
                <a:cs typeface="Times New Roman" panose="02020603050405020304" pitchFamily="18" charset="0"/>
              </a:rPr>
              <a:t>A</a:t>
            </a:r>
            <a:r>
              <a:rPr lang="en-GB" dirty="0" smtClean="0">
                <a:latin typeface="Times New Roman" panose="02020603050405020304" pitchFamily="18" charset="0"/>
                <a:cs typeface="Times New Roman" panose="02020603050405020304" pitchFamily="18" charset="0"/>
              </a:rPr>
              <a:t>ll the Playable characters in Logo</a:t>
            </a:r>
          </a:p>
          <a:p>
            <a:r>
              <a:rPr lang="en-GB" dirty="0" smtClean="0">
                <a:latin typeface="Times New Roman" panose="02020603050405020304" pitchFamily="18" charset="0"/>
                <a:cs typeface="Times New Roman" panose="02020603050405020304" pitchFamily="18" charset="0"/>
              </a:rPr>
              <a:t>Not been a Trump game of this type</a:t>
            </a:r>
          </a:p>
          <a:p>
            <a:r>
              <a:rPr lang="en-GB" dirty="0" smtClean="0">
                <a:latin typeface="Times New Roman" panose="02020603050405020304" pitchFamily="18" charset="0"/>
                <a:cs typeface="Times New Roman" panose="02020603050405020304" pitchFamily="18" charset="0"/>
              </a:rPr>
              <a:t>For all types of gamers</a:t>
            </a:r>
          </a:p>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a:p>
            <a:pPr marL="0" indent="0">
              <a:buNone/>
            </a:pP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4416" y="2681749"/>
            <a:ext cx="6925900" cy="3957657"/>
          </a:xfrm>
          <a:prstGeom prst="rect">
            <a:avLst/>
          </a:prstGeom>
        </p:spPr>
      </p:pic>
    </p:spTree>
    <p:extLst>
      <p:ext uri="{BB962C8B-B14F-4D97-AF65-F5344CB8AC3E}">
        <p14:creationId xmlns:p14="http://schemas.microsoft.com/office/powerpoint/2010/main" val="35984067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2" y="768772"/>
            <a:ext cx="8534400" cy="1507067"/>
          </a:xfrm>
        </p:spPr>
        <p:txBody>
          <a:bodyPr/>
          <a:lstStyle/>
          <a:p>
            <a:r>
              <a:rPr lang="en-GB" dirty="0" smtClean="0"/>
              <a:t>Questions?</a:t>
            </a:r>
            <a:endParaRPr lang="en-GB" dirty="0"/>
          </a:p>
        </p:txBody>
      </p:sp>
    </p:spTree>
    <p:extLst>
      <p:ext uri="{BB962C8B-B14F-4D97-AF65-F5344CB8AC3E}">
        <p14:creationId xmlns:p14="http://schemas.microsoft.com/office/powerpoint/2010/main" val="3711456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Game Story</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833428"/>
            <a:ext cx="8534400" cy="4105565"/>
          </a:xfrm>
        </p:spPr>
        <p:txBody>
          <a:bodyPr/>
          <a:lstStyle/>
          <a:p>
            <a:r>
              <a:rPr lang="en-GB" dirty="0">
                <a:latin typeface="Times New Roman" panose="02020603050405020304" pitchFamily="18" charset="0"/>
                <a:cs typeface="Times New Roman" panose="02020603050405020304" pitchFamily="18" charset="0"/>
              </a:rPr>
              <a:t>Based in America in </a:t>
            </a:r>
            <a:r>
              <a:rPr lang="en-GB" dirty="0" smtClean="0">
                <a:latin typeface="Times New Roman" panose="02020603050405020304" pitchFamily="18" charset="0"/>
                <a:cs typeface="Times New Roman" panose="02020603050405020304" pitchFamily="18" charset="0"/>
              </a:rPr>
              <a:t>2021</a:t>
            </a:r>
          </a:p>
          <a:p>
            <a:r>
              <a:rPr lang="en-GB" dirty="0" smtClean="0">
                <a:latin typeface="Times New Roman" panose="02020603050405020304" pitchFamily="18" charset="0"/>
                <a:cs typeface="Times New Roman" panose="02020603050405020304" pitchFamily="18" charset="0"/>
              </a:rPr>
              <a:t>Political Civil War</a:t>
            </a:r>
          </a:p>
          <a:p>
            <a:r>
              <a:rPr lang="en-GB" dirty="0" smtClean="0">
                <a:latin typeface="Times New Roman" panose="02020603050405020304" pitchFamily="18" charset="0"/>
                <a:cs typeface="Times New Roman" panose="02020603050405020304" pitchFamily="18" charset="0"/>
              </a:rPr>
              <a:t>Country </a:t>
            </a:r>
            <a:r>
              <a:rPr lang="en-GB" dirty="0" smtClean="0">
                <a:latin typeface="Times New Roman" panose="02020603050405020304" pitchFamily="18" charset="0"/>
                <a:cs typeface="Times New Roman" panose="02020603050405020304" pitchFamily="18" charset="0"/>
              </a:rPr>
              <a:t>divided into three main factions</a:t>
            </a:r>
          </a:p>
          <a:p>
            <a:r>
              <a:rPr lang="en-GB" dirty="0" smtClean="0">
                <a:latin typeface="Times New Roman" panose="02020603050405020304" pitchFamily="18" charset="0"/>
                <a:cs typeface="Times New Roman" panose="02020603050405020304" pitchFamily="18" charset="0"/>
              </a:rPr>
              <a:t>Three different stories the player can chose from</a:t>
            </a:r>
          </a:p>
          <a:p>
            <a:r>
              <a:rPr lang="en-GB" dirty="0" smtClean="0">
                <a:latin typeface="Times New Roman" panose="02020603050405020304" pitchFamily="18" charset="0"/>
                <a:cs typeface="Times New Roman" panose="02020603050405020304" pitchFamily="18" charset="0"/>
              </a:rPr>
              <a:t>Different winning conditions for each </a:t>
            </a:r>
            <a:r>
              <a:rPr lang="en-GB" dirty="0" smtClean="0">
                <a:latin typeface="Times New Roman" panose="02020603050405020304" pitchFamily="18" charset="0"/>
                <a:cs typeface="Times New Roman" panose="02020603050405020304" pitchFamily="18" charset="0"/>
              </a:rPr>
              <a:t>character</a:t>
            </a:r>
          </a:p>
          <a:p>
            <a:r>
              <a:rPr lang="en-GB" dirty="0" smtClean="0">
                <a:latin typeface="Times New Roman" panose="02020603050405020304" pitchFamily="18" charset="0"/>
                <a:cs typeface="Times New Roman" panose="02020603050405020304" pitchFamily="18" charset="0"/>
              </a:rPr>
              <a:t>Varity of political opinions </a:t>
            </a:r>
            <a:endParaRPr lang="en-GB" dirty="0" smtClean="0"/>
          </a:p>
          <a:p>
            <a:endParaRPr lang="en-GB" dirty="0"/>
          </a:p>
        </p:txBody>
      </p:sp>
    </p:spTree>
    <p:extLst>
      <p:ext uri="{BB962C8B-B14F-4D97-AF65-F5344CB8AC3E}">
        <p14:creationId xmlns:p14="http://schemas.microsoft.com/office/powerpoint/2010/main" val="4004812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216" y="841279"/>
            <a:ext cx="8759270" cy="1507067"/>
          </a:xfrm>
        </p:spPr>
        <p:txBody>
          <a:bodyPr/>
          <a:lstStyle/>
          <a:p>
            <a:r>
              <a:rPr lang="en-GB" dirty="0" smtClean="0">
                <a:latin typeface="Arial" panose="020B0604020202020204" pitchFamily="34" charset="0"/>
                <a:cs typeface="Arial" panose="020B0604020202020204" pitchFamily="34" charset="0"/>
              </a:rPr>
              <a:t>What I got inspiration from</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17216" y="2157007"/>
            <a:ext cx="8534400" cy="3615267"/>
          </a:xfrm>
        </p:spPr>
        <p:txBody>
          <a:bodyPr/>
          <a:lstStyle/>
          <a:p>
            <a:r>
              <a:rPr lang="en-GB" dirty="0" smtClean="0">
                <a:latin typeface="Times New Roman" panose="02020603050405020304" pitchFamily="18" charset="0"/>
                <a:cs typeface="Times New Roman" panose="02020603050405020304" pitchFamily="18" charset="0"/>
              </a:rPr>
              <a:t>Tom </a:t>
            </a:r>
            <a:r>
              <a:rPr lang="en-GB" dirty="0" smtClean="0">
                <a:latin typeface="Times New Roman" panose="02020603050405020304" pitchFamily="18" charset="0"/>
                <a:cs typeface="Times New Roman" panose="02020603050405020304" pitchFamily="18" charset="0"/>
              </a:rPr>
              <a:t>Clancy’s </a:t>
            </a:r>
            <a:r>
              <a:rPr lang="en-GB" dirty="0" smtClean="0">
                <a:latin typeface="Times New Roman" panose="02020603050405020304" pitchFamily="18" charset="0"/>
                <a:cs typeface="Times New Roman" panose="02020603050405020304" pitchFamily="18" charset="0"/>
              </a:rPr>
              <a:t>Division and Ghost Recon</a:t>
            </a:r>
          </a:p>
          <a:p>
            <a:r>
              <a:rPr lang="en-GB" dirty="0" smtClean="0">
                <a:latin typeface="Times New Roman" panose="02020603050405020304" pitchFamily="18" charset="0"/>
                <a:cs typeface="Times New Roman" panose="02020603050405020304" pitchFamily="18" charset="0"/>
              </a:rPr>
              <a:t>GTA V customisation options</a:t>
            </a:r>
          </a:p>
          <a:p>
            <a:r>
              <a:rPr lang="en-GB" dirty="0" smtClean="0">
                <a:latin typeface="Times New Roman" panose="02020603050405020304" pitchFamily="18" charset="0"/>
                <a:cs typeface="Times New Roman" panose="02020603050405020304" pitchFamily="18" charset="0"/>
              </a:rPr>
              <a:t>Farming simulator 2019 customisation </a:t>
            </a:r>
            <a:r>
              <a:rPr lang="en-GB" dirty="0" smtClean="0">
                <a:latin typeface="Times New Roman" panose="02020603050405020304" pitchFamily="18" charset="0"/>
                <a:cs typeface="Times New Roman" panose="02020603050405020304" pitchFamily="18" charset="0"/>
              </a:rPr>
              <a:t>UI</a:t>
            </a:r>
          </a:p>
          <a:p>
            <a:r>
              <a:rPr lang="en-GB" dirty="0" smtClean="0">
                <a:latin typeface="Times New Roman" panose="02020603050405020304" pitchFamily="18" charset="0"/>
                <a:cs typeface="Times New Roman" panose="02020603050405020304" pitchFamily="18" charset="0"/>
              </a:rPr>
              <a:t>Halo 3 ODST collectable system</a:t>
            </a:r>
          </a:p>
          <a:p>
            <a:r>
              <a:rPr lang="en-GB" dirty="0" smtClean="0">
                <a:latin typeface="Times New Roman" panose="02020603050405020304" pitchFamily="18" charset="0"/>
                <a:cs typeface="Times New Roman" panose="02020603050405020304" pitchFamily="18" charset="0"/>
              </a:rPr>
              <a:t>NFS Carbon territory system</a:t>
            </a:r>
            <a:endParaRPr lang="en-GB" dirty="0" smtClean="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Recent events in America</a:t>
            </a:r>
          </a:p>
          <a:p>
            <a:endParaRPr lang="en-GB" dirty="0">
              <a:latin typeface="Times New Roman" panose="02020603050405020304" pitchFamily="18" charset="0"/>
              <a:cs typeface="Times New Roman" panose="02020603050405020304" pitchFamily="18" charset="0"/>
            </a:endParaRPr>
          </a:p>
        </p:txBody>
      </p:sp>
      <p:pic>
        <p:nvPicPr>
          <p:cNvPr id="4" name="Picture 54" descr="Image result for gta 5 clothing character customisation&quo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145" t="8704" r="18124" b="9760"/>
          <a:stretch/>
        </p:blipFill>
        <p:spPr bwMode="auto">
          <a:xfrm>
            <a:off x="8801639" y="246726"/>
            <a:ext cx="2987645" cy="19102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8" descr="Image result for division 2 character customisation&quot;"/>
          <p:cNvPicPr>
            <a:picLocks noChangeAspect="1" noChangeArrowheads="1"/>
          </p:cNvPicPr>
          <p:nvPr/>
        </p:nvPicPr>
        <p:blipFill rotWithShape="1">
          <a:blip r:embed="rId3">
            <a:extLst>
              <a:ext uri="{28A0092B-C50C-407E-A947-70E740481C1C}">
                <a14:useLocalDpi xmlns:a14="http://schemas.microsoft.com/office/drawing/2010/main" val="0"/>
              </a:ext>
            </a:extLst>
          </a:blip>
          <a:srcRect l="10351" t="10716" r="13017" b="16666"/>
          <a:stretch/>
        </p:blipFill>
        <p:spPr bwMode="auto">
          <a:xfrm>
            <a:off x="8801638" y="2179284"/>
            <a:ext cx="2987645" cy="20075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27153"/>
          <a:stretch/>
        </p:blipFill>
        <p:spPr>
          <a:xfrm>
            <a:off x="8798309" y="4253665"/>
            <a:ext cx="2972229" cy="2295053"/>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526" t="3892" r="4702" b="4982"/>
          <a:stretch/>
        </p:blipFill>
        <p:spPr>
          <a:xfrm>
            <a:off x="5818661" y="4422726"/>
            <a:ext cx="2848220" cy="2125992"/>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14837" t="27646" r="19289" b="11692"/>
          <a:stretch/>
        </p:blipFill>
        <p:spPr>
          <a:xfrm>
            <a:off x="5818661" y="2345772"/>
            <a:ext cx="2848220" cy="2012694"/>
          </a:xfrm>
          <a:prstGeom prst="rect">
            <a:avLst/>
          </a:prstGeom>
        </p:spPr>
      </p:pic>
    </p:spTree>
    <p:extLst>
      <p:ext uri="{BB962C8B-B14F-4D97-AF65-F5344CB8AC3E}">
        <p14:creationId xmlns:p14="http://schemas.microsoft.com/office/powerpoint/2010/main" val="1306020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657" y="779114"/>
            <a:ext cx="8534400" cy="1507067"/>
          </a:xfrm>
        </p:spPr>
        <p:txBody>
          <a:bodyPr/>
          <a:lstStyle/>
          <a:p>
            <a:r>
              <a:rPr lang="en-GB" dirty="0" smtClean="0">
                <a:latin typeface="Arial" panose="020B0604020202020204" pitchFamily="34" charset="0"/>
                <a:cs typeface="Arial" panose="020B0604020202020204" pitchFamily="34" charset="0"/>
              </a:rPr>
              <a:t>Game Progression Chart</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833428"/>
            <a:ext cx="8534400" cy="4105565"/>
          </a:xfrm>
        </p:spPr>
        <p:txBody>
          <a:bodyPr/>
          <a:lstStyle/>
          <a:p>
            <a:r>
              <a:rPr lang="en-GB" dirty="0" smtClean="0">
                <a:latin typeface="Times New Roman" panose="02020603050405020304" pitchFamily="18" charset="0"/>
                <a:cs typeface="Times New Roman" panose="02020603050405020304" pitchFamily="18" charset="0"/>
              </a:rPr>
              <a:t>Opening backstory cut scene</a:t>
            </a:r>
          </a:p>
          <a:p>
            <a:r>
              <a:rPr lang="en-GB" dirty="0" smtClean="0">
                <a:latin typeface="Times New Roman" panose="02020603050405020304" pitchFamily="18" charset="0"/>
                <a:cs typeface="Times New Roman" panose="02020603050405020304" pitchFamily="18" charset="0"/>
              </a:rPr>
              <a:t>Character selection</a:t>
            </a:r>
          </a:p>
          <a:p>
            <a:r>
              <a:rPr lang="en-GB" dirty="0" smtClean="0">
                <a:latin typeface="Times New Roman" panose="02020603050405020304" pitchFamily="18" charset="0"/>
                <a:cs typeface="Times New Roman" panose="02020603050405020304" pitchFamily="18" charset="0"/>
              </a:rPr>
              <a:t>First mission</a:t>
            </a:r>
          </a:p>
          <a:p>
            <a:r>
              <a:rPr lang="en-GB" dirty="0" smtClean="0">
                <a:latin typeface="Times New Roman" panose="02020603050405020304" pitchFamily="18" charset="0"/>
                <a:cs typeface="Times New Roman" panose="02020603050405020304" pitchFamily="18" charset="0"/>
              </a:rPr>
              <a:t>Main, side and activities </a:t>
            </a:r>
          </a:p>
          <a:p>
            <a:r>
              <a:rPr lang="en-GB" dirty="0" smtClean="0">
                <a:latin typeface="Times New Roman" panose="02020603050405020304" pitchFamily="18" charset="0"/>
                <a:cs typeface="Times New Roman" panose="02020603050405020304" pitchFamily="18" charset="0"/>
              </a:rPr>
              <a:t>Victory conditions</a:t>
            </a:r>
          </a:p>
          <a:p>
            <a:r>
              <a:rPr lang="en-GB" dirty="0" smtClean="0">
                <a:latin typeface="Times New Roman" panose="02020603050405020304" pitchFamily="18" charset="0"/>
                <a:cs typeface="Times New Roman" panose="02020603050405020304" pitchFamily="18" charset="0"/>
              </a:rPr>
              <a:t>Opportunities for monetization</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319" y="348319"/>
            <a:ext cx="4734963" cy="6241542"/>
          </a:xfrm>
          <a:prstGeom prst="rect">
            <a:avLst/>
          </a:prstGeom>
        </p:spPr>
      </p:pic>
    </p:spTree>
    <p:extLst>
      <p:ext uri="{BB962C8B-B14F-4D97-AF65-F5344CB8AC3E}">
        <p14:creationId xmlns:p14="http://schemas.microsoft.com/office/powerpoint/2010/main" val="2946977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216" y="841279"/>
            <a:ext cx="8534400" cy="1507067"/>
          </a:xfrm>
        </p:spPr>
        <p:txBody>
          <a:bodyPr/>
          <a:lstStyle/>
          <a:p>
            <a:r>
              <a:rPr lang="en-GB" dirty="0" smtClean="0">
                <a:latin typeface="Arial" panose="020B0604020202020204" pitchFamily="34" charset="0"/>
                <a:cs typeface="Arial" panose="020B0604020202020204" pitchFamily="34" charset="0"/>
              </a:rPr>
              <a:t>Target Audience/Profile</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17216" y="2348346"/>
            <a:ext cx="8534400" cy="3615267"/>
          </a:xfrm>
        </p:spPr>
        <p:txBody>
          <a:bodyPr>
            <a:normAutofit fontScale="92500" lnSpcReduction="10000"/>
          </a:bodyPr>
          <a:lstStyle/>
          <a:p>
            <a:r>
              <a:rPr lang="en-GB" dirty="0" smtClean="0">
                <a:latin typeface="Times New Roman" panose="02020603050405020304" pitchFamily="18" charset="0"/>
                <a:cs typeface="Times New Roman" panose="02020603050405020304" pitchFamily="18" charset="0"/>
              </a:rPr>
              <a:t>Target </a:t>
            </a:r>
            <a:r>
              <a:rPr lang="en-GB" dirty="0">
                <a:latin typeface="Times New Roman" panose="02020603050405020304" pitchFamily="18" charset="0"/>
                <a:cs typeface="Times New Roman" panose="02020603050405020304" pitchFamily="18" charset="0"/>
              </a:rPr>
              <a:t>players: </a:t>
            </a:r>
            <a:r>
              <a:rPr lang="en-GB" dirty="0" smtClean="0">
                <a:latin typeface="Times New Roman" panose="02020603050405020304" pitchFamily="18" charset="0"/>
                <a:cs typeface="Times New Roman" panose="02020603050405020304" pitchFamily="18" charset="0"/>
              </a:rPr>
              <a:t>Male &amp; Female aged 16+ </a:t>
            </a:r>
          </a:p>
          <a:p>
            <a:r>
              <a:rPr lang="en-GB" dirty="0" smtClean="0">
                <a:latin typeface="Times New Roman" panose="02020603050405020304" pitchFamily="18" charset="0"/>
                <a:cs typeface="Times New Roman" panose="02020603050405020304" pitchFamily="18" charset="0"/>
              </a:rPr>
              <a:t>PEGI</a:t>
            </a:r>
            <a:r>
              <a:rPr lang="en-GB" dirty="0">
                <a:latin typeface="Times New Roman" panose="02020603050405020304" pitchFamily="18" charset="0"/>
                <a:cs typeface="Times New Roman" panose="02020603050405020304" pitchFamily="18" charset="0"/>
              </a:rPr>
              <a:t>/ ESRB rating</a:t>
            </a:r>
            <a:r>
              <a:rPr lang="en-GB" dirty="0" smtClean="0">
                <a:latin typeface="Times New Roman" panose="02020603050405020304" pitchFamily="18" charset="0"/>
                <a:cs typeface="Times New Roman" panose="02020603050405020304" pitchFamily="18" charset="0"/>
              </a:rPr>
              <a:t>: 16 due to content</a:t>
            </a:r>
          </a:p>
          <a:p>
            <a:r>
              <a:rPr lang="en-GB" dirty="0" smtClean="0">
                <a:latin typeface="Times New Roman" panose="02020603050405020304" pitchFamily="18" charset="0"/>
                <a:cs typeface="Times New Roman" panose="02020603050405020304" pitchFamily="18" charset="0"/>
              </a:rPr>
              <a:t>Players who like Tactical, Exploration &amp; Social Games</a:t>
            </a:r>
          </a:p>
          <a:p>
            <a:r>
              <a:rPr lang="en-GB" dirty="0">
                <a:latin typeface="Times New Roman" panose="02020603050405020304" pitchFamily="18" charset="0"/>
                <a:cs typeface="Times New Roman" panose="02020603050405020304" pitchFamily="18" charset="0"/>
              </a:rPr>
              <a:t>Intended game systems: </a:t>
            </a:r>
            <a:r>
              <a:rPr lang="en-GB" dirty="0" smtClean="0">
                <a:latin typeface="Times New Roman" panose="02020603050405020304" pitchFamily="18" charset="0"/>
                <a:cs typeface="Times New Roman" panose="02020603050405020304" pitchFamily="18" charset="0"/>
              </a:rPr>
              <a:t>Android, Apple Mobile users and Console</a:t>
            </a:r>
          </a:p>
          <a:p>
            <a:r>
              <a:rPr lang="en-GB" dirty="0" smtClean="0">
                <a:latin typeface="Times New Roman" panose="02020603050405020304" pitchFamily="18" charset="0"/>
                <a:cs typeface="Times New Roman" panose="02020603050405020304" pitchFamily="18" charset="0"/>
              </a:rPr>
              <a:t>Interested in worldwide politics</a:t>
            </a:r>
          </a:p>
          <a:p>
            <a:r>
              <a:rPr lang="en-GB" dirty="0" smtClean="0">
                <a:latin typeface="Times New Roman" panose="02020603050405020304" pitchFamily="18" charset="0"/>
                <a:cs typeface="Times New Roman" panose="02020603050405020304" pitchFamily="18" charset="0"/>
              </a:rPr>
              <a:t>Watch a lot of movies and TV, access social media daily.</a:t>
            </a:r>
          </a:p>
          <a:p>
            <a:endParaRPr lang="en-GB" dirty="0" smtClean="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Van </a:t>
            </a:r>
            <a:r>
              <a:rPr lang="en-GB" dirty="0" err="1">
                <a:latin typeface="Times New Roman" panose="02020603050405020304" pitchFamily="18" charset="0"/>
                <a:cs typeface="Times New Roman" panose="02020603050405020304" pitchFamily="18" charset="0"/>
              </a:rPr>
              <a:t>Korlaar</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C</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(2012)</a:t>
            </a:r>
            <a:endParaRPr lang="en-GB" dirty="0" smtClean="0">
              <a:latin typeface="Times New Roman" panose="02020603050405020304" pitchFamily="18" charset="0"/>
              <a:cs typeface="Times New Roman" panose="02020603050405020304" pitchFamily="18" charset="0"/>
            </a:endParaRPr>
          </a:p>
          <a:p>
            <a:r>
              <a:rPr lang="en-GB" dirty="0" err="1" smtClean="0">
                <a:latin typeface="Times New Roman" panose="02020603050405020304" pitchFamily="18" charset="0"/>
                <a:cs typeface="Times New Roman" panose="02020603050405020304" pitchFamily="18" charset="0"/>
              </a:rPr>
              <a:t>Newzoo</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(2019)</a:t>
            </a:r>
            <a:endParaRPr lang="en-GB"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45104" y="195226"/>
            <a:ext cx="1074248" cy="131094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1268" y="1587470"/>
            <a:ext cx="949374" cy="94937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26788" y="1594812"/>
            <a:ext cx="942032" cy="94203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2308" y="1587470"/>
            <a:ext cx="949374" cy="94937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04340" y="1594812"/>
            <a:ext cx="942032" cy="942032"/>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t="3877" b="12816"/>
          <a:stretch/>
        </p:blipFill>
        <p:spPr>
          <a:xfrm>
            <a:off x="8093628" y="2618141"/>
            <a:ext cx="3550384" cy="3990184"/>
          </a:xfrm>
          <a:prstGeom prst="rect">
            <a:avLst/>
          </a:prstGeom>
        </p:spPr>
      </p:pic>
    </p:spTree>
    <p:extLst>
      <p:ext uri="{BB962C8B-B14F-4D97-AF65-F5344CB8AC3E}">
        <p14:creationId xmlns:p14="http://schemas.microsoft.com/office/powerpoint/2010/main" val="3700116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540518"/>
            <a:ext cx="8534400" cy="1507067"/>
          </a:xfrm>
        </p:spPr>
        <p:txBody>
          <a:bodyPr/>
          <a:lstStyle/>
          <a:p>
            <a:r>
              <a:rPr lang="en-GB" dirty="0" smtClean="0">
                <a:latin typeface="Arial" panose="020B0604020202020204" pitchFamily="34" charset="0"/>
                <a:cs typeface="Arial" panose="020B0604020202020204" pitchFamily="34" charset="0"/>
              </a:rPr>
              <a:t>Characters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763220"/>
            <a:ext cx="8534400" cy="3615267"/>
          </a:xfrm>
        </p:spPr>
        <p:txBody>
          <a:bodyPr/>
          <a:lstStyle/>
          <a:p>
            <a:r>
              <a:rPr lang="en-GB" dirty="0" smtClean="0">
                <a:latin typeface="Times New Roman" panose="02020603050405020304" pitchFamily="18" charset="0"/>
                <a:cs typeface="Times New Roman" panose="02020603050405020304" pitchFamily="18" charset="0"/>
              </a:rPr>
              <a:t>Player </a:t>
            </a:r>
            <a:r>
              <a:rPr lang="en-GB" dirty="0">
                <a:latin typeface="Times New Roman" panose="02020603050405020304" pitchFamily="18" charset="0"/>
                <a:cs typeface="Times New Roman" panose="02020603050405020304" pitchFamily="18" charset="0"/>
              </a:rPr>
              <a:t>c</a:t>
            </a:r>
            <a:r>
              <a:rPr lang="en-GB" dirty="0" smtClean="0">
                <a:latin typeface="Times New Roman" panose="02020603050405020304" pitchFamily="18" charset="0"/>
                <a:cs typeface="Times New Roman" panose="02020603050405020304" pitchFamily="18" charset="0"/>
              </a:rPr>
              <a:t>haracters and relatives</a:t>
            </a:r>
          </a:p>
          <a:p>
            <a:r>
              <a:rPr lang="en-GB" dirty="0" smtClean="0">
                <a:latin typeface="Times New Roman" panose="02020603050405020304" pitchFamily="18" charset="0"/>
                <a:cs typeface="Times New Roman" panose="02020603050405020304" pitchFamily="18" charset="0"/>
              </a:rPr>
              <a:t>State &amp; city militia </a:t>
            </a:r>
          </a:p>
          <a:p>
            <a:r>
              <a:rPr lang="en-GB" dirty="0" smtClean="0">
                <a:latin typeface="Times New Roman" panose="02020603050405020304" pitchFamily="18" charset="0"/>
                <a:cs typeface="Times New Roman" panose="02020603050405020304" pitchFamily="18" charset="0"/>
              </a:rPr>
              <a:t>Secret Service</a:t>
            </a:r>
          </a:p>
          <a:p>
            <a:r>
              <a:rPr lang="en-GB" dirty="0" smtClean="0">
                <a:latin typeface="Times New Roman" panose="02020603050405020304" pitchFamily="18" charset="0"/>
                <a:cs typeface="Times New Roman" panose="02020603050405020304" pitchFamily="18" charset="0"/>
              </a:rPr>
              <a:t>Mercenaries</a:t>
            </a:r>
          </a:p>
          <a:p>
            <a:r>
              <a:rPr lang="en-GB" dirty="0" smtClean="0">
                <a:latin typeface="Times New Roman" panose="02020603050405020304" pitchFamily="18" charset="0"/>
                <a:cs typeface="Times New Roman" panose="02020603050405020304" pitchFamily="18" charset="0"/>
              </a:rPr>
              <a:t>National Guard &amp; police</a:t>
            </a:r>
          </a:p>
          <a:p>
            <a:r>
              <a:rPr lang="en-GB" dirty="0" smtClean="0">
                <a:latin typeface="Times New Roman" panose="02020603050405020304" pitchFamily="18" charset="0"/>
                <a:cs typeface="Times New Roman" panose="02020603050405020304" pitchFamily="18" charset="0"/>
              </a:rPr>
              <a:t>Mexican Police &amp; people</a:t>
            </a:r>
            <a:endParaRPr lang="en-GB" dirty="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Political influencers</a:t>
            </a:r>
            <a:endParaRPr lang="en-GB" dirty="0">
              <a:latin typeface="Times New Roman" panose="02020603050405020304" pitchFamily="18" charset="0"/>
              <a:cs typeface="Times New Roman" panose="02020603050405020304" pitchFamily="18" charset="0"/>
            </a:endParaRPr>
          </a:p>
          <a:p>
            <a:endParaRPr lang="en-GB"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6245" y="1119696"/>
            <a:ext cx="1708484" cy="2164080"/>
          </a:xfrm>
          <a:prstGeom prst="rect">
            <a:avLst/>
          </a:prstGeom>
        </p:spPr>
      </p:pic>
      <p:sp>
        <p:nvSpPr>
          <p:cNvPr id="5" name="AutoShape 2" descr="Image result for clinton"/>
          <p:cNvSpPr>
            <a:spLocks noChangeAspect="1" noChangeArrowheads="1"/>
          </p:cNvSpPr>
          <p:nvPr/>
        </p:nvSpPr>
        <p:spPr bwMode="auto">
          <a:xfrm>
            <a:off x="520729" y="5287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9030" y="1119696"/>
            <a:ext cx="2164080" cy="21640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2794" y="3437926"/>
            <a:ext cx="2670188" cy="1367137"/>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41923"/>
          <a:stretch/>
        </p:blipFill>
        <p:spPr>
          <a:xfrm>
            <a:off x="5556044" y="1131583"/>
            <a:ext cx="2285900" cy="215219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7292" y="4944628"/>
            <a:ext cx="2621191" cy="144114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2279" y="3437926"/>
            <a:ext cx="2231996" cy="1368841"/>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88292" y="4990957"/>
            <a:ext cx="2479969" cy="1348483"/>
          </a:xfrm>
          <a:prstGeom prst="rect">
            <a:avLst/>
          </a:prstGeom>
        </p:spPr>
      </p:pic>
    </p:spTree>
    <p:extLst>
      <p:ext uri="{BB962C8B-B14F-4D97-AF65-F5344CB8AC3E}">
        <p14:creationId xmlns:p14="http://schemas.microsoft.com/office/powerpoint/2010/main" val="2689151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Game Factions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007310"/>
            <a:ext cx="8534400" cy="3615267"/>
          </a:xfrm>
        </p:spPr>
        <p:txBody>
          <a:bodyPr/>
          <a:lstStyle/>
          <a:p>
            <a:r>
              <a:rPr lang="en-GB" dirty="0" smtClean="0">
                <a:latin typeface="Times New Roman" panose="02020603050405020304" pitchFamily="18" charset="0"/>
                <a:cs typeface="Times New Roman" panose="02020603050405020304" pitchFamily="18" charset="0"/>
              </a:rPr>
              <a:t>Donald Trump</a:t>
            </a:r>
          </a:p>
          <a:p>
            <a:r>
              <a:rPr lang="en-GB" dirty="0" smtClean="0">
                <a:latin typeface="Times New Roman" panose="02020603050405020304" pitchFamily="18" charset="0"/>
                <a:cs typeface="Times New Roman" panose="02020603050405020304" pitchFamily="18" charset="0"/>
              </a:rPr>
              <a:t>Hillary Clinton</a:t>
            </a:r>
          </a:p>
          <a:p>
            <a:r>
              <a:rPr lang="en-GB" dirty="0" smtClean="0">
                <a:latin typeface="Times New Roman" panose="02020603050405020304" pitchFamily="18" charset="0"/>
                <a:cs typeface="Times New Roman" panose="02020603050405020304" pitchFamily="18" charset="0"/>
              </a:rPr>
              <a:t>Barack Obama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00" y="3328949"/>
            <a:ext cx="3528264" cy="30242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109" y="405873"/>
            <a:ext cx="3273981" cy="28062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724" y="3328949"/>
            <a:ext cx="3528264" cy="3024226"/>
          </a:xfrm>
          <a:prstGeom prst="rect">
            <a:avLst/>
          </a:prstGeom>
        </p:spPr>
      </p:pic>
    </p:spTree>
    <p:extLst>
      <p:ext uri="{BB962C8B-B14F-4D97-AF65-F5344CB8AC3E}">
        <p14:creationId xmlns:p14="http://schemas.microsoft.com/office/powerpoint/2010/main" val="3204707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635768"/>
            <a:ext cx="8534400" cy="1507067"/>
          </a:xfrm>
        </p:spPr>
        <p:txBody>
          <a:bodyPr/>
          <a:lstStyle/>
          <a:p>
            <a:r>
              <a:rPr lang="en-GB" dirty="0" smtClean="0">
                <a:latin typeface="Arial" panose="020B0604020202020204" pitchFamily="34" charset="0"/>
                <a:cs typeface="Arial" panose="020B0604020202020204" pitchFamily="34" charset="0"/>
              </a:rPr>
              <a:t>Gameplay &amp; Environment</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39139" y="2040583"/>
            <a:ext cx="8534400" cy="3615267"/>
          </a:xfrm>
        </p:spPr>
        <p:txBody>
          <a:bodyPr>
            <a:normAutofit fontScale="92500" lnSpcReduction="10000"/>
          </a:bodyPr>
          <a:lstStyle/>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Third Person Shooter Role Playing Game</a:t>
            </a:r>
          </a:p>
          <a:p>
            <a:r>
              <a:rPr lang="en-GB" dirty="0" smtClean="0">
                <a:latin typeface="Times New Roman" panose="02020603050405020304" pitchFamily="18" charset="0"/>
                <a:cs typeface="Times New Roman" panose="02020603050405020304" pitchFamily="18" charset="0"/>
              </a:rPr>
              <a:t>Moving </a:t>
            </a:r>
            <a:r>
              <a:rPr lang="en-GB" dirty="0" smtClean="0">
                <a:latin typeface="Times New Roman" panose="02020603050405020304" pitchFamily="18" charset="0"/>
                <a:cs typeface="Times New Roman" panose="02020603050405020304" pitchFamily="18" charset="0"/>
              </a:rPr>
              <a:t>across the map gathering influence</a:t>
            </a:r>
          </a:p>
          <a:p>
            <a:r>
              <a:rPr lang="en-GB" dirty="0" smtClean="0">
                <a:latin typeface="Times New Roman" panose="02020603050405020304" pitchFamily="18" charset="0"/>
                <a:cs typeface="Times New Roman" panose="02020603050405020304" pitchFamily="18" charset="0"/>
              </a:rPr>
              <a:t>Earn rewards (game currency, influence, weapons)</a:t>
            </a:r>
          </a:p>
          <a:p>
            <a:r>
              <a:rPr lang="en-GB" dirty="0" smtClean="0">
                <a:latin typeface="Times New Roman" panose="02020603050405020304" pitchFamily="18" charset="0"/>
                <a:cs typeface="Times New Roman" panose="02020603050405020304" pitchFamily="18" charset="0"/>
              </a:rPr>
              <a:t>In the levels the player is introduced to new abilities </a:t>
            </a:r>
          </a:p>
          <a:p>
            <a:r>
              <a:rPr lang="en-GB" dirty="0" smtClean="0">
                <a:latin typeface="Times New Roman" panose="02020603050405020304" pitchFamily="18" charset="0"/>
                <a:cs typeface="Times New Roman" panose="02020603050405020304" pitchFamily="18" charset="0"/>
              </a:rPr>
              <a:t>Encounters (enemies and allies)</a:t>
            </a:r>
            <a:endParaRPr lang="en-GB" dirty="0" smtClean="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Collectables</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6918960" y="4593019"/>
            <a:ext cx="4709159" cy="212566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5896" y="788168"/>
            <a:ext cx="3426504" cy="178011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4803"/>
          <a:stretch/>
        </p:blipFill>
        <p:spPr>
          <a:xfrm>
            <a:off x="8155896" y="2666565"/>
            <a:ext cx="3411401" cy="1826739"/>
          </a:xfrm>
          <a:prstGeom prst="rect">
            <a:avLst/>
          </a:prstGeom>
        </p:spPr>
      </p:pic>
    </p:spTree>
    <p:extLst>
      <p:ext uri="{BB962C8B-B14F-4D97-AF65-F5344CB8AC3E}">
        <p14:creationId xmlns:p14="http://schemas.microsoft.com/office/powerpoint/2010/main" val="3347684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2518</TotalTime>
  <Words>603</Words>
  <Application>Microsoft Office PowerPoint</Application>
  <PresentationFormat>Widescreen</PresentationFormat>
  <Paragraphs>130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Century Gothic</vt:lpstr>
      <vt:lpstr>Times New Roman</vt:lpstr>
      <vt:lpstr>Wingdings</vt:lpstr>
      <vt:lpstr>Wingdings 3</vt:lpstr>
      <vt:lpstr>Slice</vt:lpstr>
      <vt:lpstr>C17870 Game design Project Presentation </vt:lpstr>
      <vt:lpstr>Land of the free 2021</vt:lpstr>
      <vt:lpstr>Game Story</vt:lpstr>
      <vt:lpstr>What I got inspiration from</vt:lpstr>
      <vt:lpstr>Game Progression Chart</vt:lpstr>
      <vt:lpstr>Target Audience/Profile</vt:lpstr>
      <vt:lpstr>Characters</vt:lpstr>
      <vt:lpstr>Game Factions</vt:lpstr>
      <vt:lpstr>Gameplay &amp; Environment</vt:lpstr>
      <vt:lpstr>Game Mechanics</vt:lpstr>
      <vt:lpstr>Game Map</vt:lpstr>
      <vt:lpstr>Game Icons</vt:lpstr>
      <vt:lpstr>Game Locations</vt:lpstr>
      <vt:lpstr>Game Audio &amp; speech</vt:lpstr>
      <vt:lpstr>Game Experience</vt:lpstr>
      <vt:lpstr>Game Assets</vt:lpstr>
      <vt:lpstr>In Game Purchases &amp; DLC</vt:lpstr>
      <vt:lpstr>Future Development</vt:lpstr>
      <vt:lpstr>References</vt:lpstr>
      <vt:lpstr>Questions?</vt:lpstr>
    </vt:vector>
  </TitlesOfParts>
  <Company>Kingston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Interim Project Pitch(Trump Gone Dark)</dc:title>
  <dc:creator>Simmons, Thomas W</dc:creator>
  <cp:lastModifiedBy>Simmons, Thomas W</cp:lastModifiedBy>
  <cp:revision>102</cp:revision>
  <dcterms:created xsi:type="dcterms:W3CDTF">2019-10-23T14:29:06Z</dcterms:created>
  <dcterms:modified xsi:type="dcterms:W3CDTF">2020-01-14T17:01:04Z</dcterms:modified>
</cp:coreProperties>
</file>